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86" r:id="rId7"/>
    <p:sldId id="287" r:id="rId8"/>
    <p:sldId id="277" r:id="rId9"/>
    <p:sldId id="278" r:id="rId10"/>
    <p:sldId id="279" r:id="rId11"/>
    <p:sldId id="280" r:id="rId12"/>
    <p:sldId id="281" r:id="rId13"/>
    <p:sldId id="275" r:id="rId14"/>
    <p:sldId id="282" r:id="rId15"/>
    <p:sldId id="283" r:id="rId16"/>
    <p:sldId id="284" r:id="rId17"/>
    <p:sldId id="288" r:id="rId18"/>
    <p:sldId id="285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1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031E8A-CF84-4732-8D35-3D2895D0A4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9B421-B688-4474-833E-B8E5A11D86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D27C19-06B5-419F-81F8-C65AD6ABC53F}" type="datetime1">
              <a:rPr lang="en-GB" smtClean="0"/>
              <a:t>10/10/2023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D9811-8024-41AF-B0E3-ADEAB28E22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8F8F7-8FD9-4330-81DB-53C4324300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D4C8993-06F1-4105-B80F-22BBB2D59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5018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4C49FD-3D83-4EF1-8482-30F545CCA03B}" type="datetime1">
              <a:rPr lang="en-GB" noProof="0" smtClean="0"/>
              <a:t>10/10/2023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3D1BA25-45AC-0C48-96BD-5DDCEEC5AF5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81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1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rtlCol="0" anchor="t" anchorCtr="0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13A7526F-5EB1-B149-A17B-140D879C2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783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13A77570-6922-804B-9561-A4FD1EECA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5765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0ACA1FDC-8C3E-1548-BBD5-7F8C1F2BE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9747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1638E04D-DAC7-604F-A069-95B2DFCC77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3729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1" name="Slide Number Placeholder 11">
            <a:extLst>
              <a:ext uri="{FF2B5EF4-FFF2-40B4-BE49-F238E27FC236}">
                <a16:creationId xmlns:a16="http://schemas.microsoft.com/office/drawing/2014/main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sz="6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DBFFA1-19CC-A745-A4B0-C4C7E165E8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2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60BA181C-FF2A-FC45-8F96-700584BD23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8160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30668-9722-B940-B234-BB9FE0EFE6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999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24">
            <a:extLst>
              <a:ext uri="{FF2B5EF4-FFF2-40B4-BE49-F238E27FC236}">
                <a16:creationId xmlns:a16="http://schemas.microsoft.com/office/drawing/2014/main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CE3D1F83-7947-624B-AC3C-7D21821AE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03901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D99EB1E8-DE2D-6E40-91BE-B3B1C6ABB7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632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1" name="Picture Placeholder 24">
            <a:extLst>
              <a:ext uri="{FF2B5EF4-FFF2-40B4-BE49-F238E27FC236}">
                <a16:creationId xmlns:a16="http://schemas.microsoft.com/office/drawing/2014/main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20F05298-65A6-7149-AC3E-A91938A0C8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160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24">
            <a:extLst>
              <a:ext uri="{FF2B5EF4-FFF2-40B4-BE49-F238E27FC236}">
                <a16:creationId xmlns:a16="http://schemas.microsoft.com/office/drawing/2014/main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F5EB1EB1-0DFF-1C42-9692-85E5A411C8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999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7" name="Picture Placeholder 24">
            <a:extLst>
              <a:ext uri="{FF2B5EF4-FFF2-40B4-BE49-F238E27FC236}">
                <a16:creationId xmlns:a16="http://schemas.microsoft.com/office/drawing/2014/main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22673807-D8F9-5940-AA4D-A70F000074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3901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0" name="Date Placeholder 6">
            <a:extLst>
              <a:ext uri="{FF2B5EF4-FFF2-40B4-BE49-F238E27FC236}">
                <a16:creationId xmlns:a16="http://schemas.microsoft.com/office/drawing/2014/main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1" name="Footer Placeholder 10">
            <a:extLst>
              <a:ext uri="{FF2B5EF4-FFF2-40B4-BE49-F238E27FC236}">
                <a16:creationId xmlns:a16="http://schemas.microsoft.com/office/drawing/2014/main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2" name="Slide Number Placeholder 11">
            <a:extLst>
              <a:ext uri="{FF2B5EF4-FFF2-40B4-BE49-F238E27FC236}">
                <a16:creationId xmlns:a16="http://schemas.microsoft.com/office/drawing/2014/main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 rtlCol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rtlCol="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 rtlCol="0"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rtlCol="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rtlCol="0"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 rtlCol="0"/>
          <a:lstStyle>
            <a:lvl1pPr algn="r">
              <a:defRPr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rtlCol="0"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 rtlCol="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rtlCol="0" anchor="ctr" anchorCtr="0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rtlCol="0" anchor="ctr" anchorCtr="0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rtlCol="0" anchor="t" anchorCtr="0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rtlCol="0" anchor="t" anchorCtr="0">
            <a:normAutofit/>
          </a:bodyPr>
          <a:lstStyle>
            <a:lvl1pPr algn="l">
              <a:defRPr sz="54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ece.org/forests/data-forest-products-production-and-trade#accordion_0" TargetMode="Externa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wood">
            <a:extLst>
              <a:ext uri="{FF2B5EF4-FFF2-40B4-BE49-F238E27FC236}">
                <a16:creationId xmlns:a16="http://schemas.microsoft.com/office/drawing/2014/main" id="{F7FE24EB-69BE-41CF-9F0B-0970FA69E3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56390" y="-1350335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1802296"/>
            <a:ext cx="6580584" cy="248408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IRONHACK </a:t>
            </a:r>
            <a:br>
              <a:rPr lang="de-DE" dirty="0"/>
            </a:br>
            <a:r>
              <a:rPr lang="de-DE" dirty="0"/>
              <a:t>D</a:t>
            </a:r>
            <a:r>
              <a:rPr lang="en-GB" dirty="0"/>
              <a:t>ATA ANALYTICS </a:t>
            </a:r>
            <a:br>
              <a:rPr lang="en-GB" dirty="0"/>
            </a:br>
            <a:r>
              <a:rPr lang="en-GB" dirty="0"/>
              <a:t>MID BOOTCAMP PROJECT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3408" y="5261113"/>
            <a:ext cx="4484579" cy="901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dirty="0"/>
              <a:t>CHIDUBEM EZENWAFOR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2CAE77E-CF7A-47FE-869E-1176F6CAD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73770" y="-30613"/>
            <a:ext cx="3672591" cy="5431084"/>
          </a:xfrm>
          <a:custGeom>
            <a:avLst/>
            <a:gdLst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287187 h 5021705"/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020996 h 5021705"/>
              <a:gd name="connsiteX0" fmla="*/ 0 w 3912433"/>
              <a:gd name="connsiteY0" fmla="*/ 0 h 5168788"/>
              <a:gd name="connsiteX1" fmla="*/ 0 w 3912433"/>
              <a:gd name="connsiteY1" fmla="*/ 5168788 h 5168788"/>
              <a:gd name="connsiteX2" fmla="*/ 3912433 w 3912433"/>
              <a:gd name="connsiteY2" fmla="*/ 5168788 h 5168788"/>
              <a:gd name="connsiteX3" fmla="*/ 3912433 w 3912433"/>
              <a:gd name="connsiteY3" fmla="*/ 4168079 h 516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2433" h="5168788">
                <a:moveTo>
                  <a:pt x="0" y="0"/>
                </a:moveTo>
                <a:lnTo>
                  <a:pt x="0" y="5168788"/>
                </a:lnTo>
                <a:lnTo>
                  <a:pt x="3912433" y="5168788"/>
                </a:lnTo>
                <a:lnTo>
                  <a:pt x="3912433" y="41680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F3532-0764-4856-AF98-4671C72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46361" y="-29980"/>
            <a:ext cx="0" cy="22185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203B76DE-9E4C-E7ED-EE7E-6204460B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6C994-79E8-9FD9-2809-625F84F9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F44B1CEA-53E7-AD14-30BC-391B6541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5DE8886-AFF7-90F1-EC58-BF80BBC17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8153400" cy="619127"/>
          </a:xfrm>
        </p:spPr>
        <p:txBody>
          <a:bodyPr>
            <a:normAutofit/>
          </a:bodyPr>
          <a:lstStyle/>
          <a:p>
            <a:r>
              <a:rPr lang="de-DE" dirty="0"/>
              <a:t>COMPARING VOLUME AND VALUE OF PRODUCTS 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1CA9BD-0A4F-5BF7-FFD4-29F12915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9" y="693157"/>
            <a:ext cx="7823791" cy="6222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B5C00E-7BDF-AA78-0A73-72660848390F}"/>
              </a:ext>
            </a:extLst>
          </p:cNvPr>
          <p:cNvSpPr txBox="1"/>
          <p:nvPr/>
        </p:nvSpPr>
        <p:spPr>
          <a:xfrm>
            <a:off x="7889358" y="1828800"/>
            <a:ext cx="37532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OBSERVATIONS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Some states recieved much value for their product in some specific years</a:t>
            </a:r>
            <a:r>
              <a:rPr lang="en-GB" dirty="0"/>
              <a:t> and performed poorly in the other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Malta and Ireland has some interesting information that will be useful in future research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049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49A4-5B00-C79C-E59D-B3E8DECC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38" y="611456"/>
            <a:ext cx="10559766" cy="540450"/>
          </a:xfrm>
        </p:spPr>
        <p:txBody>
          <a:bodyPr>
            <a:normAutofit/>
          </a:bodyPr>
          <a:lstStyle/>
          <a:p>
            <a:r>
              <a:rPr lang="de-DE" sz="3200" dirty="0"/>
              <a:t>Price Trend of German exports from 2007-2021</a:t>
            </a:r>
            <a:endParaRPr lang="en-GB" sz="3200" dirty="0"/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2CC2A2-EEAF-7B14-1910-7295A9484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30" y="1151907"/>
            <a:ext cx="8342068" cy="50837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E5E94-4BD3-8D4D-1CB2-3FE71240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10D1-3EE4-04F5-E75C-45D04FA7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B262F-1BBF-F8E3-7C3C-38214845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11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2851E-F95C-76E2-31A5-C01C7104B971}"/>
              </a:ext>
            </a:extLst>
          </p:cNvPr>
          <p:cNvSpPr txBox="1"/>
          <p:nvPr/>
        </p:nvSpPr>
        <p:spPr>
          <a:xfrm>
            <a:off x="9005777" y="2073349"/>
            <a:ext cx="27113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OBSERVATION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Our selected raw materials are more less stable in their price value over the years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99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350E-0C58-2F85-6A0E-93189D8D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6"/>
            <a:ext cx="10646275" cy="673334"/>
          </a:xfrm>
        </p:spPr>
        <p:txBody>
          <a:bodyPr>
            <a:normAutofit fontScale="90000"/>
          </a:bodyPr>
          <a:lstStyle/>
          <a:p>
            <a:r>
              <a:rPr lang="de-DE" dirty="0"/>
              <a:t>Harvest to Export Ratio</a:t>
            </a:r>
            <a:br>
              <a:rPr lang="de-DE" dirty="0"/>
            </a:br>
            <a:r>
              <a:rPr lang="de-DE" sz="2000" dirty="0"/>
              <a:t>*Useful to explain raw material use by local industry</a:t>
            </a:r>
            <a:endParaRPr lang="en-GB" sz="2000" dirty="0"/>
          </a:p>
        </p:txBody>
      </p:sp>
      <p:pic>
        <p:nvPicPr>
          <p:cNvPr id="8" name="Content Placeholder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4B283B3-4783-223C-7285-F506B5676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70" y="1884363"/>
            <a:ext cx="8705442" cy="43513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C78CD-BAA0-D4F1-182B-03E21A4B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F86F1-6AA7-6EAF-A91F-F15BFA53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A9EE-C368-452D-D87B-E5E196BE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12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DA86B-63EA-E1B7-6A00-B6556309CCB5}"/>
              </a:ext>
            </a:extLst>
          </p:cNvPr>
          <p:cNvSpPr txBox="1"/>
          <p:nvPr/>
        </p:nvSpPr>
        <p:spPr>
          <a:xfrm>
            <a:off x="9282223" y="1967023"/>
            <a:ext cx="2647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OBSERVATION</a:t>
            </a:r>
          </a:p>
          <a:p>
            <a:endParaRPr lang="de-DE" dirty="0"/>
          </a:p>
          <a:p>
            <a:r>
              <a:rPr lang="de-DE" dirty="0"/>
              <a:t>German export is a low percentage of her removal or total harvest, this could be attributed to a strong local industry BUT wastage wasn´t factored in, especially considering german forest health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31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0D99-0116-834E-11B7-2165401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682955"/>
          </a:xfrm>
        </p:spPr>
        <p:txBody>
          <a:bodyPr>
            <a:normAutofit/>
          </a:bodyPr>
          <a:lstStyle/>
          <a:p>
            <a:r>
              <a:rPr lang="de-DE" sz="2400" dirty="0"/>
              <a:t>Engineering board Production in Europe</a:t>
            </a:r>
            <a:endParaRPr lang="en-GB" sz="2400" dirty="0"/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D7C6B77D-5FA3-DB34-36FD-B9F1C3FC0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63" y="1140031"/>
            <a:ext cx="9182904" cy="509566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B1DA3-7281-6355-1234-FD9ABC04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FB099-F520-FDF2-9334-32A2BDEB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D1E7A-36F1-BCED-F3E2-E2AE1EFE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1555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een trees in the forest">
            <a:extLst>
              <a:ext uri="{FF2B5EF4-FFF2-40B4-BE49-F238E27FC236}">
                <a16:creationId xmlns:a16="http://schemas.microsoft.com/office/drawing/2014/main" id="{E81B240E-5ED5-CBA7-3799-7FE4A475C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2" r="28734"/>
          <a:stretch/>
        </p:blipFill>
        <p:spPr>
          <a:xfrm>
            <a:off x="-85" y="-4763"/>
            <a:ext cx="5021348" cy="685800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74C5B5-EF30-BE9D-4D00-8260D27E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</p:spPr>
        <p:txBody>
          <a:bodyPr anchor="ctr">
            <a:normAutofit/>
          </a:bodyPr>
          <a:lstStyle/>
          <a:p>
            <a:r>
              <a:rPr lang="de-DE" sz="5100"/>
              <a:t>CONCLUSION</a:t>
            </a:r>
            <a:endParaRPr lang="en-GB" sz="51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AA9C04-B6B0-4812-BAFA-F76D9679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641" y="798653"/>
            <a:ext cx="5521747" cy="512785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15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The analysis reveals a lot of gap in both historic and mordern data with regards to european forestry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Much effort should be concentrated on proper data gathering , especially given rising threat from global warming and illegal deforestation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Wood based industries will also benefit from having more data available and properly analyzed to inform their decisions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Wastage data should be meticulously tracked for proper management and policý changes to address them  </a:t>
            </a:r>
          </a:p>
          <a:p>
            <a:pPr>
              <a:lnSpc>
                <a:spcPct val="90000"/>
              </a:lnSpc>
            </a:pPr>
            <a:endParaRPr lang="de-DE" sz="1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D9E54-64FB-D0CD-BB7A-90811703178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710EA-E45B-8FB7-552C-3C49449B1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EC52B-AF78-21FF-02FF-A6A9E30C9F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5052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ACC36D88-C570-5961-DCB3-078D91F05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8895" y="2525011"/>
            <a:ext cx="5272645" cy="138214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2E2E8-C12F-D777-2A62-E8E221A0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592" y="1971304"/>
            <a:ext cx="6843028" cy="2553549"/>
          </a:xfrm>
        </p:spPr>
        <p:txBody>
          <a:bodyPr anchor="ctr">
            <a:normAutofit/>
          </a:bodyPr>
          <a:lstStyle/>
          <a:p>
            <a:r>
              <a:rPr lang="de-DE"/>
              <a:t>THANKS FOR YOUR ATTENTION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E71AC-5382-3111-EDA0-561BE79DA48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B8220-94C8-1A3F-7167-855E3463F71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5A0B-20F2-D7EB-BFE1-0C1FB5B05B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15</a:t>
            </a:fld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A5F3E-BD8B-83BE-5D50-9343B087ED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2" descr="gestapelte protokolle - wood log stock-fotos und bilder">
            <a:extLst>
              <a:ext uri="{FF2B5EF4-FFF2-40B4-BE49-F238E27FC236}">
                <a16:creationId xmlns:a16="http://schemas.microsoft.com/office/drawing/2014/main" id="{DCCBF740-672B-3D36-1A67-973AA868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2" y="36331"/>
            <a:ext cx="11956647" cy="68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C9E28-5F26-FA1D-4AFA-F952C06A2CDC}"/>
              </a:ext>
            </a:extLst>
          </p:cNvPr>
          <p:cNvSpPr txBox="1"/>
          <p:nvPr/>
        </p:nvSpPr>
        <p:spPr>
          <a:xfrm>
            <a:off x="3372592" y="3751561"/>
            <a:ext cx="4734046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THE END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3856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4" descr="close up of saw blade on wood">
            <a:extLst>
              <a:ext uri="{FF2B5EF4-FFF2-40B4-BE49-F238E27FC236}">
                <a16:creationId xmlns:a16="http://schemas.microsoft.com/office/drawing/2014/main" id="{5F6978D0-415F-4580-9A46-F5D8C3BF8B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8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5556"/>
            <a:ext cx="5079113" cy="1356607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WOOD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24493"/>
            <a:ext cx="4754526" cy="375329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Data was obtained from </a:t>
            </a:r>
            <a:r>
              <a:rPr lang="en-GB" dirty="0">
                <a:hlinkClick r:id="rId5"/>
              </a:rPr>
              <a:t>https://unece.org/forests/data-forest-products-production-and-trade#accordion_0</a:t>
            </a:r>
            <a:endParaRPr lang="en-GB" dirty="0"/>
          </a:p>
          <a:p>
            <a:pPr rtl="0"/>
            <a:r>
              <a:rPr lang="en-GB" dirty="0"/>
              <a:t>Contains trade and harvest data from 1964-2021</a:t>
            </a:r>
          </a:p>
          <a:p>
            <a:pPr rtl="0"/>
            <a:r>
              <a:rPr lang="en-GB" dirty="0"/>
              <a:t>Primary goals</a:t>
            </a:r>
          </a:p>
          <a:p>
            <a:pPr rtl="0"/>
            <a:r>
              <a:rPr lang="en-GB" dirty="0"/>
              <a:t>-observe raw material export</a:t>
            </a:r>
          </a:p>
          <a:p>
            <a:pPr rtl="0"/>
            <a:r>
              <a:rPr lang="en-GB" dirty="0"/>
              <a:t>#observe competitions between selected raw materials and </a:t>
            </a:r>
            <a:r>
              <a:rPr lang="en-GB" dirty="0" err="1"/>
              <a:t>woodfuel</a:t>
            </a:r>
            <a:endParaRPr lang="en-GB" dirty="0"/>
          </a:p>
          <a:p>
            <a:pPr rtl="0"/>
            <a:r>
              <a:rPr lang="en-GB" dirty="0"/>
              <a:t>-analyse Balance of trade</a:t>
            </a:r>
          </a:p>
          <a:p>
            <a:pPr rtl="0"/>
            <a:r>
              <a:rPr lang="en-GB" dirty="0"/>
              <a:t>- analyse value for unit products exported</a:t>
            </a:r>
          </a:p>
          <a:p>
            <a:pPr rtl="0"/>
            <a:r>
              <a:rPr lang="en-GB" dirty="0"/>
              <a:t>- analyse harvest to export ratio to determine how much local industry consumption and with more data explore wastage</a:t>
            </a:r>
          </a:p>
          <a:p>
            <a:pPr rtl="0"/>
            <a:r>
              <a:rPr lang="en-GB" dirty="0"/>
              <a:t>-observe engineering board production </a:t>
            </a:r>
          </a:p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8DB68-2E92-404F-92DB-686F0759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6CF0-2D6F-4308-84F3-0D90106E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218F9-AB58-4282-BBEE-677032C75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</p:spPr>
        <p:txBody>
          <a:bodyPr rtlCol="0"/>
          <a:lstStyle/>
          <a:p>
            <a:pPr rtl="0"/>
            <a:r>
              <a:rPr lang="de-DE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EE71CD6-8589-1A63-4212-13B326CC80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393404"/>
            <a:ext cx="5257790" cy="51355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SOLUTION</a:t>
            </a:r>
          </a:p>
          <a:p>
            <a:r>
              <a:rPr lang="de-DE" dirty="0"/>
              <a:t>Spent 3 out of the 4 days project period cleaning and wranglingdata</a:t>
            </a:r>
          </a:p>
          <a:p>
            <a:endParaRPr lang="de-DE" dirty="0"/>
          </a:p>
          <a:p>
            <a:r>
              <a:rPr lang="de-DE" dirty="0"/>
              <a:t>chose recent period 2007-2021 for analysis</a:t>
            </a:r>
          </a:p>
          <a:p>
            <a:endParaRPr lang="de-DE" dirty="0"/>
          </a:p>
          <a:p>
            <a:r>
              <a:rPr lang="de-DE" dirty="0"/>
              <a:t>replaced empty cells with 0, and dropped Nan majority in cases where it is the majority, with no value in the time frame we were interested in(2007-2021)</a:t>
            </a:r>
          </a:p>
          <a:p>
            <a:endParaRPr lang="de-DE" dirty="0"/>
          </a:p>
          <a:p>
            <a:r>
              <a:rPr lang="de-DE" dirty="0"/>
              <a:t>Melted table for ease in accessing flow and year data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1CC9B-4398-A864-CAC7-494A37C83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393405"/>
            <a:ext cx="4722618" cy="5135525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Lots of missing Data with 0 values and empty 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Lots of Data belonged to defunct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lots of products and some are no longer in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flow column which consist of removal, import, exports and production, have one or two of the above missing for a number of countries for a particular year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15DD4-1133-96DB-13B8-EA80B8B0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AD71B-ED7C-7566-28D0-533ED2BFB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3</a:t>
            </a:fld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D82EC-352A-3DB5-9C30-57ACC786C3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7035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0F74FB77-0A5A-303B-A4B3-5CFF36D451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00FD9A18-E004-5E98-1546-AF3BA429404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1000" y="6356350"/>
            <a:ext cx="19544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pic>
        <p:nvPicPr>
          <p:cNvPr id="15" name="Content Placeholder 1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002738D-CAE6-980C-069D-456D490DE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1" y="532435"/>
            <a:ext cx="9392995" cy="5703265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3167C0-870D-1F26-10BF-02967ACE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1" y="532435"/>
            <a:ext cx="4562475" cy="485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BE7E86-4D9E-C586-E00C-5F3AF1F9A0CA}"/>
              </a:ext>
            </a:extLst>
          </p:cNvPr>
          <p:cNvSpPr txBox="1"/>
          <p:nvPr/>
        </p:nvSpPr>
        <p:spPr>
          <a:xfrm>
            <a:off x="8981954" y="2314937"/>
            <a:ext cx="2951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OBSERVATION</a:t>
            </a:r>
          </a:p>
          <a:p>
            <a:endParaRPr lang="de-DE" dirty="0"/>
          </a:p>
          <a:p>
            <a:r>
              <a:rPr lang="de-DE" dirty="0"/>
              <a:t>The united kingdom had a huge trade deficit for fiscal year 2016, while sweden and finland had the biggest positive balance of trade.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51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987C798D-4FE2-7A94-0850-A2B04B3810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09" r="6309"/>
          <a:stretch>
            <a:fillRect/>
          </a:stretch>
        </p:blipFill>
        <p:spPr>
          <a:xfrm>
            <a:off x="5326912" y="167359"/>
            <a:ext cx="6273209" cy="66906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6F869C-AC30-DBCE-7C90-05F057EC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BIGGEST EXPORTERS OF SELECTED RAW MATERIALS</a:t>
            </a:r>
            <a:br>
              <a:rPr lang="de-DE" sz="2400" dirty="0"/>
            </a:br>
            <a:r>
              <a:rPr lang="de-DE" sz="2400" dirty="0"/>
              <a:t>AND WOODFUEL</a:t>
            </a:r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C4FB9-757E-BC4F-6872-4F5FB974E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090050" cy="3858508"/>
          </a:xfrm>
        </p:spPr>
        <p:txBody>
          <a:bodyPr/>
          <a:lstStyle/>
          <a:p>
            <a:r>
              <a:rPr lang="de-DE" dirty="0"/>
              <a:t>SELECTED RAW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Roundwood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Sawnwood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Pulpwood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83AFB-EADB-9796-0330-79864D8D5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5</a:t>
            </a:fld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701CA-A98C-ABB9-7AD7-B74B7F5843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75AC-1821-E4AE-E7AC-AD150F1DE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7697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map of the world&#10;&#10;Description automatically generated">
            <a:extLst>
              <a:ext uri="{FF2B5EF4-FFF2-40B4-BE49-F238E27FC236}">
                <a16:creationId xmlns:a16="http://schemas.microsoft.com/office/drawing/2014/main" id="{C599C25E-D155-F087-589E-E764ADA13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" y="859600"/>
            <a:ext cx="11950700" cy="5138801"/>
          </a:xfrm>
          <a:noFill/>
        </p:spPr>
      </p:pic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E63BD168-BFD0-F534-7E34-3BC1D7F0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3B527-FEAD-58E1-9B00-6CF5741A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noProof="0" dirty="0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31F032F-FB97-BDF9-AEC0-E391B396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GB" noProof="0" smtClean="0"/>
              <a:pPr>
                <a:spcAft>
                  <a:spcPts val="600"/>
                </a:spcAft>
              </a:pPr>
              <a:t>6</a:t>
            </a:fld>
            <a:endParaRPr lang="en-GB" noProof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40D02-BB09-3CC2-DB68-DFA2F211A3E9}"/>
              </a:ext>
            </a:extLst>
          </p:cNvPr>
          <p:cNvSpPr txBox="1"/>
          <p:nvPr/>
        </p:nvSpPr>
        <p:spPr>
          <a:xfrm>
            <a:off x="243068" y="358815"/>
            <a:ext cx="394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ROUNDWOOD EXPORT 2013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41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03E-713F-533E-C4F9-9389A3AD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1" y="611456"/>
            <a:ext cx="10117589" cy="576076"/>
          </a:xfrm>
        </p:spPr>
        <p:txBody>
          <a:bodyPr>
            <a:normAutofit/>
          </a:bodyPr>
          <a:lstStyle/>
          <a:p>
            <a:r>
              <a:rPr lang="de-DE" sz="2800" dirty="0"/>
              <a:t>Pulpwood Export 2013</a:t>
            </a:r>
            <a:endParaRPr lang="en-GB" sz="2800" dirty="0"/>
          </a:p>
        </p:txBody>
      </p:sp>
      <p:pic>
        <p:nvPicPr>
          <p:cNvPr id="8" name="Content Placeholder 7" descr="A map of europe with blue and white colors&#10;&#10;Description automatically generated">
            <a:extLst>
              <a:ext uri="{FF2B5EF4-FFF2-40B4-BE49-F238E27FC236}">
                <a16:creationId xmlns:a16="http://schemas.microsoft.com/office/drawing/2014/main" id="{44377B77-AA6F-5D56-C2A7-BE1D4861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01" y="1686297"/>
            <a:ext cx="11130879" cy="45494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10A43-C914-9ACF-70B8-4D786494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B2D90-52FE-34B0-3795-69FE16DA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5B5F-561D-081E-E2F3-A3A83238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597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DE52-6E2B-F39B-CC1D-26249C56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11456"/>
            <a:ext cx="10591800" cy="599828"/>
          </a:xfrm>
        </p:spPr>
        <p:txBody>
          <a:bodyPr>
            <a:normAutofit/>
          </a:bodyPr>
          <a:lstStyle/>
          <a:p>
            <a:r>
              <a:rPr lang="de-DE" sz="2800" dirty="0"/>
              <a:t>SAWNWOOD EXPORT 2013</a:t>
            </a:r>
            <a:endParaRPr lang="en-GB" sz="2800" dirty="0"/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37708171-BA27-FCF7-54C5-DACBF8AE4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76827"/>
            <a:ext cx="11376025" cy="48933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579FA-CF78-C6B6-2A7B-4AD99E9C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23813-BA28-0301-E8F6-2BD8D709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56551-9DCA-BA6F-4F2F-22982A6B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241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50A4-410A-8268-CDA3-91678BCF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1178062" cy="671079"/>
          </a:xfrm>
        </p:spPr>
        <p:txBody>
          <a:bodyPr>
            <a:normAutofit/>
          </a:bodyPr>
          <a:lstStyle/>
          <a:p>
            <a:r>
              <a:rPr lang="de-DE" sz="2400" dirty="0"/>
              <a:t>WOODFUEL EXPORT 2013</a:t>
            </a:r>
            <a:endParaRPr lang="en-GB" sz="2400" dirty="0"/>
          </a:p>
        </p:txBody>
      </p:sp>
      <p:pic>
        <p:nvPicPr>
          <p:cNvPr id="8" name="Content Placeholder 7" descr="A map of europe with blue and grey colors&#10;&#10;Description automatically generated">
            <a:extLst>
              <a:ext uri="{FF2B5EF4-FFF2-40B4-BE49-F238E27FC236}">
                <a16:creationId xmlns:a16="http://schemas.microsoft.com/office/drawing/2014/main" id="{657260EE-B997-E9F7-B8B1-4DCE284A9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88" y="1310155"/>
            <a:ext cx="11387137" cy="48980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1B0B-6D4A-B625-B384-5BB9001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8683-FB72-96D7-E609-C6B85C9B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5A3D-84E9-31D9-3141-8A79692B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520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35_TF00564740_Win32" id="{39FC7250-3D3E-4CA9-9640-9224210B9F9A}" vid="{EE7D2F30-6FF0-4259-8B2D-B31A83B69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EA95FB-CA08-49B7-ACB3-F9D3CF51D93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94F112-2C18-4A4B-8670-27820EBCA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3446</TotalTime>
  <Words>516</Words>
  <Application>Microsoft Office PowerPoint</Application>
  <PresentationFormat>Widescreen</PresentationFormat>
  <Paragraphs>109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Bodoni MT</vt:lpstr>
      <vt:lpstr>Calibri</vt:lpstr>
      <vt:lpstr>Office Theme</vt:lpstr>
      <vt:lpstr>IRONHACK  DATA ANALYTICS  MID BOOTCAMP PROJECT </vt:lpstr>
      <vt:lpstr>WOOD PRODUCTS</vt:lpstr>
      <vt:lpstr>PowerPoint Presentation</vt:lpstr>
      <vt:lpstr>PowerPoint Presentation</vt:lpstr>
      <vt:lpstr>BIGGEST EXPORTERS OF SELECTED RAW MATERIALS AND WOODFUEL</vt:lpstr>
      <vt:lpstr>PowerPoint Presentation</vt:lpstr>
      <vt:lpstr>Pulpwood Export 2013</vt:lpstr>
      <vt:lpstr>SAWNWOOD EXPORT 2013</vt:lpstr>
      <vt:lpstr>WOODFUEL EXPORT 2013</vt:lpstr>
      <vt:lpstr>PowerPoint Presentation</vt:lpstr>
      <vt:lpstr>Price Trend of German exports from 2007-2021</vt:lpstr>
      <vt:lpstr>Harvest to Export Ratio *Useful to explain raw material use by local industry</vt:lpstr>
      <vt:lpstr>Engineering board Production in Europe</vt:lpstr>
      <vt:lpstr>CONCLUSION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 DATA ANALYTICS  MID BOOTCAMP PROJECT </dc:title>
  <dc:creator>chidubem ezenwafor</dc:creator>
  <cp:lastModifiedBy>chidubem ezenwafor</cp:lastModifiedBy>
  <cp:revision>11</cp:revision>
  <dcterms:created xsi:type="dcterms:W3CDTF">2023-10-05T16:42:47Z</dcterms:created>
  <dcterms:modified xsi:type="dcterms:W3CDTF">2023-10-10T08:05:11Z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